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2" r:id="rId7"/>
    <p:sldId id="263" r:id="rId8"/>
    <p:sldId id="264" r:id="rId9"/>
    <p:sldId id="265" r:id="rId10"/>
    <p:sldId id="266"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F62DAB-67B3-4B61-AA77-90E47D1BA65E}" v="11" dt="2024-07-30T08:24:13.4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5" d="100"/>
          <a:sy n="75" d="100"/>
        </p:scale>
        <p:origin x="37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dhavan Dodda" userId="9103c6b1c7e1e181" providerId="LiveId" clId="{5BF62DAB-67B3-4B61-AA77-90E47D1BA65E}"/>
    <pc:docChg chg="undo redo custSel addSld delSld modSld">
      <pc:chgData name="Madhavan Dodda" userId="9103c6b1c7e1e181" providerId="LiveId" clId="{5BF62DAB-67B3-4B61-AA77-90E47D1BA65E}" dt="2024-07-30T08:26:07.627" v="194" actId="1076"/>
      <pc:docMkLst>
        <pc:docMk/>
      </pc:docMkLst>
      <pc:sldChg chg="addSp delSp modSp mod">
        <pc:chgData name="Madhavan Dodda" userId="9103c6b1c7e1e181" providerId="LiveId" clId="{5BF62DAB-67B3-4B61-AA77-90E47D1BA65E}" dt="2024-07-30T08:26:07.627" v="194" actId="1076"/>
        <pc:sldMkLst>
          <pc:docMk/>
          <pc:sldMk cId="0" sldId="256"/>
        </pc:sldMkLst>
        <pc:spChg chg="mod">
          <ac:chgData name="Madhavan Dodda" userId="9103c6b1c7e1e181" providerId="LiveId" clId="{5BF62DAB-67B3-4B61-AA77-90E47D1BA65E}" dt="2024-07-30T08:26:07.627" v="194" actId="1076"/>
          <ac:spMkLst>
            <pc:docMk/>
            <pc:sldMk cId="0" sldId="256"/>
            <ac:spMk id="3" creationId="{00000000-0000-0000-0000-000000000000}"/>
          </ac:spMkLst>
        </pc:spChg>
        <pc:spChg chg="mod">
          <ac:chgData name="Madhavan Dodda" userId="9103c6b1c7e1e181" providerId="LiveId" clId="{5BF62DAB-67B3-4B61-AA77-90E47D1BA65E}" dt="2024-07-30T08:26:03.075" v="193" actId="2711"/>
          <ac:spMkLst>
            <pc:docMk/>
            <pc:sldMk cId="0" sldId="256"/>
            <ac:spMk id="5" creationId="{00000000-0000-0000-0000-000000000000}"/>
          </ac:spMkLst>
        </pc:spChg>
        <pc:spChg chg="mod">
          <ac:chgData name="Madhavan Dodda" userId="9103c6b1c7e1e181" providerId="LiveId" clId="{5BF62DAB-67B3-4B61-AA77-90E47D1BA65E}" dt="2024-07-30T08:24:23.782" v="54" actId="20577"/>
          <ac:spMkLst>
            <pc:docMk/>
            <pc:sldMk cId="0" sldId="256"/>
            <ac:spMk id="6" creationId="{00000000-0000-0000-0000-000000000000}"/>
          </ac:spMkLst>
        </pc:spChg>
        <pc:spChg chg="mod">
          <ac:chgData name="Madhavan Dodda" userId="9103c6b1c7e1e181" providerId="LiveId" clId="{5BF62DAB-67B3-4B61-AA77-90E47D1BA65E}" dt="2024-07-30T08:21:12.023" v="31" actId="20577"/>
          <ac:spMkLst>
            <pc:docMk/>
            <pc:sldMk cId="0" sldId="256"/>
            <ac:spMk id="7" creationId="{00000000-0000-0000-0000-000000000000}"/>
          </ac:spMkLst>
        </pc:spChg>
        <pc:spChg chg="add del mod">
          <ac:chgData name="Madhavan Dodda" userId="9103c6b1c7e1e181" providerId="LiveId" clId="{5BF62DAB-67B3-4B61-AA77-90E47D1BA65E}" dt="2024-07-30T08:25:52.747" v="192" actId="20577"/>
          <ac:spMkLst>
            <pc:docMk/>
            <pc:sldMk cId="0" sldId="256"/>
            <ac:spMk id="8" creationId="{00000000-0000-0000-0000-000000000000}"/>
          </ac:spMkLst>
        </pc:spChg>
      </pc:sldChg>
      <pc:sldChg chg="addSp delSp mod">
        <pc:chgData name="Madhavan Dodda" userId="9103c6b1c7e1e181" providerId="LiveId" clId="{5BF62DAB-67B3-4B61-AA77-90E47D1BA65E}" dt="2024-07-30T08:24:09.662" v="48" actId="478"/>
        <pc:sldMkLst>
          <pc:docMk/>
          <pc:sldMk cId="0" sldId="260"/>
        </pc:sldMkLst>
        <pc:picChg chg="add del">
          <ac:chgData name="Madhavan Dodda" userId="9103c6b1c7e1e181" providerId="LiveId" clId="{5BF62DAB-67B3-4B61-AA77-90E47D1BA65E}" dt="2024-07-30T08:24:09.662" v="48" actId="478"/>
          <ac:picMkLst>
            <pc:docMk/>
            <pc:sldMk cId="0" sldId="260"/>
            <ac:picMk id="19" creationId="{00000000-0000-0000-0000-000000000000}"/>
          </ac:picMkLst>
        </pc:picChg>
      </pc:sldChg>
      <pc:sldChg chg="addSp modSp new add del">
        <pc:chgData name="Madhavan Dodda" userId="9103c6b1c7e1e181" providerId="LiveId" clId="{5BF62DAB-67B3-4B61-AA77-90E47D1BA65E}" dt="2024-07-30T08:24:13.496" v="53" actId="14100"/>
        <pc:sldMkLst>
          <pc:docMk/>
          <pc:sldMk cId="3132341465" sldId="266"/>
        </pc:sldMkLst>
        <pc:picChg chg="add mod">
          <ac:chgData name="Madhavan Dodda" userId="9103c6b1c7e1e181" providerId="LiveId" clId="{5BF62DAB-67B3-4B61-AA77-90E47D1BA65E}" dt="2024-07-30T08:24:13.496" v="53" actId="14100"/>
          <ac:picMkLst>
            <pc:docMk/>
            <pc:sldMk cId="3132341465" sldId="266"/>
            <ac:picMk id="1026" creationId="{A1541FD9-94D8-ED64-28FB-BF5972700AF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8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93790" y="992386"/>
            <a:ext cx="6244709" cy="6244709"/>
          </a:xfrm>
          <a:prstGeom prst="rect">
            <a:avLst/>
          </a:prstGeom>
        </p:spPr>
      </p:pic>
      <p:sp>
        <p:nvSpPr>
          <p:cNvPr id="5" name="Text 1"/>
          <p:cNvSpPr/>
          <p:nvPr/>
        </p:nvSpPr>
        <p:spPr>
          <a:xfrm>
            <a:off x="7599521" y="1704975"/>
            <a:ext cx="6244709" cy="1417558"/>
          </a:xfrm>
          <a:prstGeom prst="rect">
            <a:avLst/>
          </a:prstGeom>
          <a:noFill/>
          <a:ln/>
        </p:spPr>
        <p:txBody>
          <a:bodyPr wrap="square" rtlCol="0" anchor="t"/>
          <a:lstStyle/>
          <a:p>
            <a:pPr marL="0" indent="0">
              <a:lnSpc>
                <a:spcPts val="5581"/>
              </a:lnSpc>
              <a:buNone/>
            </a:pPr>
            <a:r>
              <a:rPr lang="en-US" sz="4465" dirty="0">
                <a:solidFill>
                  <a:srgbClr val="F2E782"/>
                </a:solidFill>
                <a:latin typeface="Times New Roman" panose="02020603050405020304" pitchFamily="18" charset="0"/>
                <a:ea typeface="Prata" pitchFamily="34" charset="-122"/>
                <a:cs typeface="Times New Roman" panose="02020603050405020304" pitchFamily="18" charset="0"/>
              </a:rPr>
              <a:t>File Implementation System</a:t>
            </a:r>
            <a:r>
              <a:rPr lang="en-US" sz="4465" dirty="0">
                <a:solidFill>
                  <a:srgbClr val="F2E782"/>
                </a:solidFill>
                <a:latin typeface="Prata" pitchFamily="34" charset="0"/>
                <a:ea typeface="Prata" pitchFamily="34" charset="-122"/>
                <a:cs typeface="Prata" pitchFamily="34" charset="-120"/>
              </a:rPr>
              <a:t>.</a:t>
            </a:r>
            <a:endParaRPr lang="en-US" sz="4465" dirty="0"/>
          </a:p>
        </p:txBody>
      </p:sp>
      <p:sp>
        <p:nvSpPr>
          <p:cNvPr id="6" name="Text 2"/>
          <p:cNvSpPr/>
          <p:nvPr/>
        </p:nvSpPr>
        <p:spPr>
          <a:xfrm>
            <a:off x="7599521" y="3349347"/>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D. Madhavan(192225070)</a:t>
            </a:r>
          </a:p>
          <a:p>
            <a:pPr marL="0" indent="0">
              <a:lnSpc>
                <a:spcPts val="2858"/>
              </a:lnSpc>
              <a:buNone/>
            </a:pPr>
            <a:endParaRPr lang="en-US" sz="1786" dirty="0"/>
          </a:p>
        </p:txBody>
      </p:sp>
      <p:sp>
        <p:nvSpPr>
          <p:cNvPr id="7" name="Text 3"/>
          <p:cNvSpPr/>
          <p:nvPr/>
        </p:nvSpPr>
        <p:spPr>
          <a:xfrm>
            <a:off x="7599521" y="3916323"/>
            <a:ext cx="6244709" cy="362903"/>
          </a:xfrm>
          <a:prstGeom prst="rect">
            <a:avLst/>
          </a:prstGeom>
          <a:noFill/>
          <a:ln/>
        </p:spPr>
        <p:txBody>
          <a:bodyPr wrap="none" rtlCol="0" anchor="t"/>
          <a:lstStyle/>
          <a:p>
            <a:pPr marL="0" indent="0">
              <a:lnSpc>
                <a:spcPts val="2858"/>
              </a:lnSpc>
              <a:buNone/>
            </a:pPr>
            <a:endParaRPr lang="en-US" sz="1786" dirty="0"/>
          </a:p>
        </p:txBody>
      </p:sp>
      <p:sp>
        <p:nvSpPr>
          <p:cNvPr id="8" name="Text 4"/>
          <p:cNvSpPr/>
          <p:nvPr/>
        </p:nvSpPr>
        <p:spPr>
          <a:xfrm>
            <a:off x="7599521" y="3819326"/>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P. Bhargav(192225100).</a:t>
            </a:r>
          </a:p>
          <a:p>
            <a:pPr marL="0" indent="0">
              <a:lnSpc>
                <a:spcPts val="2858"/>
              </a:lnSpc>
              <a:buNone/>
            </a:pPr>
            <a:r>
              <a:rPr lang="en-US" sz="1786" b="1" dirty="0">
                <a:solidFill>
                  <a:srgbClr val="CFCBBF"/>
                </a:solidFill>
                <a:latin typeface="Raleway" pitchFamily="34" charset="0"/>
              </a:rPr>
              <a:t>Ch. Prudhvi(192210559).</a:t>
            </a:r>
          </a:p>
          <a:p>
            <a:pPr marL="0" indent="0">
              <a:lnSpc>
                <a:spcPts val="2858"/>
              </a:lnSpc>
              <a:buNone/>
            </a:pPr>
            <a:endParaRPr lang="en-US" sz="1786" dirty="0"/>
          </a:p>
        </p:txBody>
      </p:sp>
      <p:sp>
        <p:nvSpPr>
          <p:cNvPr id="9" name="Text 5"/>
          <p:cNvSpPr/>
          <p:nvPr/>
        </p:nvSpPr>
        <p:spPr>
          <a:xfrm>
            <a:off x="7599521" y="5050274"/>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Guided By: Dr E. Meganathan.</a:t>
            </a:r>
            <a:endParaRPr lang="en-US" sz="1786" dirty="0"/>
          </a:p>
        </p:txBody>
      </p:sp>
      <p:sp>
        <p:nvSpPr>
          <p:cNvPr id="10" name="Text 6"/>
          <p:cNvSpPr/>
          <p:nvPr/>
        </p:nvSpPr>
        <p:spPr>
          <a:xfrm>
            <a:off x="7599521" y="5617250"/>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                     Saveetha School Of Engineering</a:t>
            </a:r>
            <a:endParaRPr lang="en-US" sz="1786" dirty="0"/>
          </a:p>
        </p:txBody>
      </p:sp>
      <p:sp>
        <p:nvSpPr>
          <p:cNvPr id="11" name="Text 7"/>
          <p:cNvSpPr/>
          <p:nvPr/>
        </p:nvSpPr>
        <p:spPr>
          <a:xfrm>
            <a:off x="7599521" y="6184225"/>
            <a:ext cx="6244709" cy="362903"/>
          </a:xfrm>
          <a:prstGeom prst="rect">
            <a:avLst/>
          </a:prstGeom>
          <a:noFill/>
          <a:ln/>
        </p:spPr>
        <p:txBody>
          <a:bodyPr wrap="none" rtlCol="0" anchor="t"/>
          <a:lstStyle/>
          <a:p>
            <a:pPr marL="0" indent="0">
              <a:lnSpc>
                <a:spcPts val="2858"/>
              </a:lnSpc>
              <a:buNone/>
            </a:pPr>
            <a:r>
              <a:rPr lang="en-US" sz="1786" b="1" dirty="0">
                <a:solidFill>
                  <a:srgbClr val="CFCBBF"/>
                </a:solidFill>
                <a:latin typeface="Raleway" pitchFamily="34" charset="0"/>
                <a:ea typeface="Raleway" pitchFamily="34" charset="-122"/>
                <a:cs typeface="Raleway" pitchFamily="34" charset="-120"/>
              </a:rPr>
              <a:t>                      Chennai 602105.</a:t>
            </a:r>
            <a:endParaRPr lang="en-US" sz="178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 gold glitter hand lettering on black background greeting ...">
            <a:extLst>
              <a:ext uri="{FF2B5EF4-FFF2-40B4-BE49-F238E27FC236}">
                <a16:creationId xmlns:a16="http://schemas.microsoft.com/office/drawing/2014/main" id="{A1541FD9-94D8-ED64-28FB-BF5972700A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2341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27647" y="2353866"/>
            <a:ext cx="5030986" cy="3521750"/>
          </a:xfrm>
          <a:prstGeom prst="rect">
            <a:avLst/>
          </a:prstGeom>
        </p:spPr>
      </p:pic>
      <p:sp>
        <p:nvSpPr>
          <p:cNvPr id="6" name="Text 1"/>
          <p:cNvSpPr/>
          <p:nvPr/>
        </p:nvSpPr>
        <p:spPr>
          <a:xfrm>
            <a:off x="6123861" y="1038939"/>
            <a:ext cx="7869079" cy="4712732"/>
          </a:xfrm>
          <a:prstGeom prst="rect">
            <a:avLst/>
          </a:prstGeom>
          <a:noFill/>
          <a:ln/>
        </p:spPr>
        <p:txBody>
          <a:bodyPr wrap="square" rtlCol="0" anchor="t"/>
          <a:lstStyle/>
          <a:p>
            <a:pPr marL="0" indent="0">
              <a:lnSpc>
                <a:spcPts val="6185"/>
              </a:lnSpc>
              <a:buNone/>
            </a:pPr>
            <a:r>
              <a:rPr lang="en-US" sz="4948" dirty="0">
                <a:solidFill>
                  <a:srgbClr val="F2E782"/>
                </a:solidFill>
                <a:latin typeface="Prata" pitchFamily="34" charset="0"/>
                <a:ea typeface="Prata" pitchFamily="34" charset="-122"/>
                <a:cs typeface="Prata" pitchFamily="34" charset="-120"/>
              </a:rPr>
              <a:t>Integrating Support Vector Machine Algorithms in Operating System File Systems: Design and Implementation</a:t>
            </a:r>
            <a:endParaRPr lang="en-US" sz="4948" dirty="0"/>
          </a:p>
        </p:txBody>
      </p:sp>
      <p:sp>
        <p:nvSpPr>
          <p:cNvPr id="7" name="Text 2"/>
          <p:cNvSpPr/>
          <p:nvPr/>
        </p:nvSpPr>
        <p:spPr>
          <a:xfrm>
            <a:off x="6123861" y="6024801"/>
            <a:ext cx="7869079" cy="1165860"/>
          </a:xfrm>
          <a:prstGeom prst="rect">
            <a:avLst/>
          </a:prstGeom>
          <a:noFill/>
          <a:ln/>
        </p:spPr>
        <p:txBody>
          <a:bodyPr wrap="square" rtlCol="0" anchor="t"/>
          <a:lstStyle/>
          <a:p>
            <a:pPr marL="0" indent="0">
              <a:lnSpc>
                <a:spcPts val="2295"/>
              </a:lnSpc>
              <a:buNone/>
            </a:pPr>
            <a:r>
              <a:rPr lang="en-US" sz="1434" dirty="0">
                <a:solidFill>
                  <a:srgbClr val="CFCBBF"/>
                </a:solidFill>
                <a:latin typeface="Raleway" pitchFamily="34" charset="0"/>
                <a:ea typeface="Raleway" pitchFamily="34" charset="-122"/>
                <a:cs typeface="Raleway" pitchFamily="34" charset="-120"/>
              </a:rPr>
              <a:t>Support Vector Machines (SVMs) are a powerful machine learning algorithm with numerous applications in data classification and prediction. This presentation explores the integration of SVM technology into operating system file systems to enhance performance, reliability, and data management.</a:t>
            </a:r>
            <a:endParaRPr lang="en-US" sz="14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83488" y="2161342"/>
            <a:ext cx="4919305" cy="3906798"/>
          </a:xfrm>
          <a:prstGeom prst="rect">
            <a:avLst/>
          </a:prstGeom>
        </p:spPr>
      </p:pic>
      <p:sp>
        <p:nvSpPr>
          <p:cNvPr id="6" name="Text 1"/>
          <p:cNvSpPr/>
          <p:nvPr/>
        </p:nvSpPr>
        <p:spPr>
          <a:xfrm>
            <a:off x="6280190" y="929640"/>
            <a:ext cx="75564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Introduction to Support Vector Machines (SVMs)</a:t>
            </a:r>
            <a:endParaRPr lang="en-US" sz="4465" dirty="0"/>
          </a:p>
        </p:txBody>
      </p:sp>
      <p:sp>
        <p:nvSpPr>
          <p:cNvPr id="7" name="Shape 2"/>
          <p:cNvSpPr/>
          <p:nvPr/>
        </p:nvSpPr>
        <p:spPr>
          <a:xfrm>
            <a:off x="6280190" y="2942511"/>
            <a:ext cx="510302" cy="510302"/>
          </a:xfrm>
          <a:prstGeom prst="roundRect">
            <a:avLst>
              <a:gd name="adj" fmla="val 8001"/>
            </a:avLst>
          </a:prstGeom>
          <a:solidFill>
            <a:srgbClr val="3A3B3C"/>
          </a:solidFill>
          <a:ln/>
        </p:spPr>
      </p:sp>
      <p:sp>
        <p:nvSpPr>
          <p:cNvPr id="8" name="Text 3"/>
          <p:cNvSpPr/>
          <p:nvPr/>
        </p:nvSpPr>
        <p:spPr>
          <a:xfrm>
            <a:off x="6476643" y="3027521"/>
            <a:ext cx="117396"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1</a:t>
            </a:r>
            <a:endParaRPr lang="en-US" sz="2679" dirty="0"/>
          </a:p>
        </p:txBody>
      </p:sp>
      <p:sp>
        <p:nvSpPr>
          <p:cNvPr id="9" name="Text 4"/>
          <p:cNvSpPr/>
          <p:nvPr/>
        </p:nvSpPr>
        <p:spPr>
          <a:xfrm>
            <a:off x="7017306" y="2942511"/>
            <a:ext cx="2927747" cy="1062990"/>
          </a:xfrm>
          <a:prstGeom prst="rect">
            <a:avLst/>
          </a:prstGeom>
          <a:noFill/>
          <a:ln/>
        </p:spPr>
        <p:txBody>
          <a:bodyPr wrap="squar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Powerful Classification Algorithm</a:t>
            </a:r>
            <a:endParaRPr lang="en-US" sz="2233" dirty="0"/>
          </a:p>
        </p:txBody>
      </p:sp>
      <p:sp>
        <p:nvSpPr>
          <p:cNvPr id="10" name="Text 5"/>
          <p:cNvSpPr/>
          <p:nvPr/>
        </p:nvSpPr>
        <p:spPr>
          <a:xfrm>
            <a:off x="7017306" y="4141589"/>
            <a:ext cx="2927747"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excel at identifying complex patterns and separating data into distinct classes with high accuracy.</a:t>
            </a:r>
            <a:endParaRPr lang="en-US" sz="1786" dirty="0"/>
          </a:p>
        </p:txBody>
      </p:sp>
      <p:sp>
        <p:nvSpPr>
          <p:cNvPr id="11" name="Shape 6"/>
          <p:cNvSpPr/>
          <p:nvPr/>
        </p:nvSpPr>
        <p:spPr>
          <a:xfrm>
            <a:off x="10171867" y="2942511"/>
            <a:ext cx="510302" cy="510302"/>
          </a:xfrm>
          <a:prstGeom prst="roundRect">
            <a:avLst>
              <a:gd name="adj" fmla="val 8001"/>
            </a:avLst>
          </a:prstGeom>
          <a:solidFill>
            <a:srgbClr val="3A3B3C"/>
          </a:solidFill>
          <a:ln/>
        </p:spPr>
      </p:sp>
      <p:sp>
        <p:nvSpPr>
          <p:cNvPr id="12" name="Text 7"/>
          <p:cNvSpPr/>
          <p:nvPr/>
        </p:nvSpPr>
        <p:spPr>
          <a:xfrm>
            <a:off x="10322719" y="3027521"/>
            <a:ext cx="208598"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2</a:t>
            </a:r>
            <a:endParaRPr lang="en-US" sz="2679" dirty="0"/>
          </a:p>
        </p:txBody>
      </p:sp>
      <p:sp>
        <p:nvSpPr>
          <p:cNvPr id="13" name="Text 8"/>
          <p:cNvSpPr/>
          <p:nvPr/>
        </p:nvSpPr>
        <p:spPr>
          <a:xfrm>
            <a:off x="10908983" y="2942511"/>
            <a:ext cx="2927747" cy="708660"/>
          </a:xfrm>
          <a:prstGeom prst="rect">
            <a:avLst/>
          </a:prstGeom>
          <a:noFill/>
          <a:ln/>
        </p:spPr>
        <p:txBody>
          <a:bodyPr wrap="squar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Robust to Noise and Outliers</a:t>
            </a:r>
            <a:endParaRPr lang="en-US" sz="2233" dirty="0"/>
          </a:p>
        </p:txBody>
      </p:sp>
      <p:sp>
        <p:nvSpPr>
          <p:cNvPr id="14" name="Text 9"/>
          <p:cNvSpPr/>
          <p:nvPr/>
        </p:nvSpPr>
        <p:spPr>
          <a:xfrm>
            <a:off x="10908983" y="3787259"/>
            <a:ext cx="2927747"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are less sensitive to noisy or outlying data points, making them suitable for real-world applications.</a:t>
            </a:r>
            <a:endParaRPr lang="en-US" sz="1786" dirty="0"/>
          </a:p>
        </p:txBody>
      </p:sp>
      <p:sp>
        <p:nvSpPr>
          <p:cNvPr id="15" name="Shape 10"/>
          <p:cNvSpPr/>
          <p:nvPr/>
        </p:nvSpPr>
        <p:spPr>
          <a:xfrm>
            <a:off x="6280190" y="6083737"/>
            <a:ext cx="510302" cy="510302"/>
          </a:xfrm>
          <a:prstGeom prst="roundRect">
            <a:avLst>
              <a:gd name="adj" fmla="val 8001"/>
            </a:avLst>
          </a:prstGeom>
          <a:solidFill>
            <a:srgbClr val="3A3B3C"/>
          </a:solidFill>
          <a:ln/>
        </p:spPr>
      </p:sp>
      <p:sp>
        <p:nvSpPr>
          <p:cNvPr id="16" name="Text 11"/>
          <p:cNvSpPr/>
          <p:nvPr/>
        </p:nvSpPr>
        <p:spPr>
          <a:xfrm>
            <a:off x="6429851" y="6168747"/>
            <a:ext cx="210979" cy="340281"/>
          </a:xfrm>
          <a:prstGeom prst="rect">
            <a:avLst/>
          </a:prstGeom>
          <a:noFill/>
          <a:ln/>
        </p:spPr>
        <p:txBody>
          <a:bodyPr wrap="none" rtlCol="0" anchor="t"/>
          <a:lstStyle/>
          <a:p>
            <a:pPr marL="0" indent="0" algn="ctr">
              <a:lnSpc>
                <a:spcPts val="2679"/>
              </a:lnSpc>
              <a:buNone/>
            </a:pPr>
            <a:r>
              <a:rPr lang="en-US" sz="2679" dirty="0">
                <a:solidFill>
                  <a:srgbClr val="CFCBBF"/>
                </a:solidFill>
                <a:latin typeface="Prata" pitchFamily="34" charset="0"/>
                <a:ea typeface="Prata" pitchFamily="34" charset="-122"/>
                <a:cs typeface="Prata" pitchFamily="34" charset="-120"/>
              </a:rPr>
              <a:t>3</a:t>
            </a:r>
            <a:endParaRPr lang="en-US" sz="2679" dirty="0"/>
          </a:p>
        </p:txBody>
      </p:sp>
      <p:sp>
        <p:nvSpPr>
          <p:cNvPr id="17" name="Text 12"/>
          <p:cNvSpPr/>
          <p:nvPr/>
        </p:nvSpPr>
        <p:spPr>
          <a:xfrm>
            <a:off x="7017306" y="6083737"/>
            <a:ext cx="4630817" cy="354330"/>
          </a:xfrm>
          <a:prstGeom prst="rect">
            <a:avLst/>
          </a:prstGeom>
          <a:noFill/>
          <a:ln/>
        </p:spPr>
        <p:txBody>
          <a:bodyPr wrap="none" rtlCol="0" anchor="t"/>
          <a:lstStyle/>
          <a:p>
            <a:pPr marL="0" indent="0">
              <a:lnSpc>
                <a:spcPts val="2791"/>
              </a:lnSpc>
              <a:buNone/>
            </a:pPr>
            <a:r>
              <a:rPr lang="en-US" sz="2233" dirty="0">
                <a:solidFill>
                  <a:srgbClr val="CFCBBF"/>
                </a:solidFill>
                <a:latin typeface="Prata" pitchFamily="34" charset="0"/>
                <a:ea typeface="Prata" pitchFamily="34" charset="-122"/>
                <a:cs typeface="Prata" pitchFamily="34" charset="-120"/>
              </a:rPr>
              <a:t>Adaptable to Different Data Types</a:t>
            </a:r>
            <a:endParaRPr lang="en-US" sz="2233" dirty="0"/>
          </a:p>
        </p:txBody>
      </p:sp>
      <p:sp>
        <p:nvSpPr>
          <p:cNvPr id="18" name="Text 13"/>
          <p:cNvSpPr/>
          <p:nvPr/>
        </p:nvSpPr>
        <p:spPr>
          <a:xfrm>
            <a:off x="7017306" y="6574155"/>
            <a:ext cx="6819305"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can handle a variety of data formats, including numerical, textual, and even image data.</a:t>
            </a: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793790" y="1645444"/>
            <a:ext cx="130428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Motivation for Integrating SVMs in Operating System File Systems</a:t>
            </a:r>
            <a:endParaRPr lang="en-US" sz="4465" dirty="0"/>
          </a:p>
        </p:txBody>
      </p:sp>
      <p:sp>
        <p:nvSpPr>
          <p:cNvPr id="5" name="Text 2"/>
          <p:cNvSpPr/>
          <p:nvPr/>
        </p:nvSpPr>
        <p:spPr>
          <a:xfrm>
            <a:off x="793790" y="3629978"/>
            <a:ext cx="3951923" cy="354330"/>
          </a:xfrm>
          <a:prstGeom prst="rect">
            <a:avLst/>
          </a:prstGeom>
          <a:noFill/>
          <a:ln/>
        </p:spPr>
        <p:txBody>
          <a:bodyPr wrap="non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Improved Data Classification</a:t>
            </a:r>
            <a:endParaRPr lang="en-US" sz="2233" dirty="0"/>
          </a:p>
        </p:txBody>
      </p:sp>
      <p:sp>
        <p:nvSpPr>
          <p:cNvPr id="6" name="Text 3"/>
          <p:cNvSpPr/>
          <p:nvPr/>
        </p:nvSpPr>
        <p:spPr>
          <a:xfrm>
            <a:off x="793790" y="4211122"/>
            <a:ext cx="3978116"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SVMs can be used to classify files and directories based on content, metadata, or access patterns, enabling more efficient data organization and retrieval.</a:t>
            </a:r>
            <a:endParaRPr lang="en-US" sz="1786" dirty="0"/>
          </a:p>
        </p:txBody>
      </p:sp>
      <p:sp>
        <p:nvSpPr>
          <p:cNvPr id="7" name="Text 4"/>
          <p:cNvSpPr/>
          <p:nvPr/>
        </p:nvSpPr>
        <p:spPr>
          <a:xfrm>
            <a:off x="5332928" y="3629978"/>
            <a:ext cx="3618667" cy="354330"/>
          </a:xfrm>
          <a:prstGeom prst="rect">
            <a:avLst/>
          </a:prstGeom>
          <a:noFill/>
          <a:ln/>
        </p:spPr>
        <p:txBody>
          <a:bodyPr wrap="non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Enhanced Data Protection</a:t>
            </a:r>
            <a:endParaRPr lang="en-US" sz="2233" dirty="0"/>
          </a:p>
        </p:txBody>
      </p:sp>
      <p:sp>
        <p:nvSpPr>
          <p:cNvPr id="8" name="Text 5"/>
          <p:cNvSpPr/>
          <p:nvPr/>
        </p:nvSpPr>
        <p:spPr>
          <a:xfrm>
            <a:off x="5332928" y="4211122"/>
            <a:ext cx="3978116"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SVM-based anomaly detection can identify suspicious file activities, helping to detect and prevent cyber threats and data breaches.</a:t>
            </a:r>
            <a:endParaRPr lang="en-US" sz="1786" dirty="0"/>
          </a:p>
        </p:txBody>
      </p:sp>
      <p:sp>
        <p:nvSpPr>
          <p:cNvPr id="9" name="Text 6"/>
          <p:cNvSpPr/>
          <p:nvPr/>
        </p:nvSpPr>
        <p:spPr>
          <a:xfrm>
            <a:off x="9872067" y="3629978"/>
            <a:ext cx="3978116" cy="708660"/>
          </a:xfrm>
          <a:prstGeom prst="rect">
            <a:avLst/>
          </a:prstGeom>
          <a:noFill/>
          <a:ln/>
        </p:spPr>
        <p:txBody>
          <a:bodyPr wrap="square" rtlCol="0" anchor="t"/>
          <a:lstStyle/>
          <a:p>
            <a:pPr marL="0" indent="0">
              <a:lnSpc>
                <a:spcPts val="2791"/>
              </a:lnSpc>
              <a:buNone/>
            </a:pPr>
            <a:r>
              <a:rPr lang="en-US" sz="2233" dirty="0">
                <a:solidFill>
                  <a:srgbClr val="F2E782"/>
                </a:solidFill>
                <a:latin typeface="Prata" pitchFamily="34" charset="0"/>
                <a:ea typeface="Prata" pitchFamily="34" charset="-122"/>
                <a:cs typeface="Prata" pitchFamily="34" charset="-120"/>
              </a:rPr>
              <a:t>Optimized Resource Allocation</a:t>
            </a:r>
            <a:endParaRPr lang="en-US" sz="2233" dirty="0"/>
          </a:p>
        </p:txBody>
      </p:sp>
      <p:sp>
        <p:nvSpPr>
          <p:cNvPr id="10" name="Text 7"/>
          <p:cNvSpPr/>
          <p:nvPr/>
        </p:nvSpPr>
        <p:spPr>
          <a:xfrm>
            <a:off x="9872067" y="4565452"/>
            <a:ext cx="3978116" cy="1814513"/>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SVM-powered predictive models can forecast file usage and storage requirements, allowing dynamic resource allocation and improved system performance.</a:t>
            </a:r>
            <a:endParaRPr lang="en-US" sz="178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4078" y="2411254"/>
            <a:ext cx="4998125" cy="3407093"/>
          </a:xfrm>
          <a:prstGeom prst="rect">
            <a:avLst/>
          </a:prstGeom>
        </p:spPr>
      </p:pic>
      <p:sp>
        <p:nvSpPr>
          <p:cNvPr id="6" name="Text 1"/>
          <p:cNvSpPr/>
          <p:nvPr/>
        </p:nvSpPr>
        <p:spPr>
          <a:xfrm>
            <a:off x="6170057" y="1005721"/>
            <a:ext cx="7776686" cy="1220867"/>
          </a:xfrm>
          <a:prstGeom prst="rect">
            <a:avLst/>
          </a:prstGeom>
          <a:noFill/>
          <a:ln/>
        </p:spPr>
        <p:txBody>
          <a:bodyPr wrap="square" rtlCol="0" anchor="t"/>
          <a:lstStyle/>
          <a:p>
            <a:pPr marL="0" indent="0">
              <a:lnSpc>
                <a:spcPts val="4807"/>
              </a:lnSpc>
              <a:buNone/>
            </a:pPr>
            <a:r>
              <a:rPr lang="en-US" sz="3846" dirty="0">
                <a:solidFill>
                  <a:srgbClr val="F2E782"/>
                </a:solidFill>
                <a:latin typeface="Prata" pitchFamily="34" charset="0"/>
                <a:ea typeface="Prata" pitchFamily="34" charset="-122"/>
                <a:cs typeface="Prata" pitchFamily="34" charset="-120"/>
              </a:rPr>
              <a:t>Design Considerations for SVM Integration</a:t>
            </a:r>
            <a:endParaRPr lang="en-US" sz="3846" dirty="0"/>
          </a:p>
        </p:txBody>
      </p:sp>
      <p:sp>
        <p:nvSpPr>
          <p:cNvPr id="7" name="Shape 2"/>
          <p:cNvSpPr/>
          <p:nvPr/>
        </p:nvSpPr>
        <p:spPr>
          <a:xfrm>
            <a:off x="6243340" y="2739271"/>
            <a:ext cx="439460" cy="439460"/>
          </a:xfrm>
          <a:prstGeom prst="roundRect">
            <a:avLst>
              <a:gd name="adj" fmla="val 8002"/>
            </a:avLst>
          </a:prstGeom>
          <a:solidFill>
            <a:srgbClr val="3A3B3C"/>
          </a:solidFill>
          <a:ln/>
        </p:spPr>
      </p:sp>
      <p:sp>
        <p:nvSpPr>
          <p:cNvPr id="8" name="Text 3"/>
          <p:cNvSpPr/>
          <p:nvPr/>
        </p:nvSpPr>
        <p:spPr>
          <a:xfrm>
            <a:off x="6412528" y="2812494"/>
            <a:ext cx="101084"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1</a:t>
            </a:r>
            <a:endParaRPr lang="en-US" sz="2307" dirty="0"/>
          </a:p>
        </p:txBody>
      </p:sp>
      <p:sp>
        <p:nvSpPr>
          <p:cNvPr id="9" name="Text 4"/>
          <p:cNvSpPr/>
          <p:nvPr/>
        </p:nvSpPr>
        <p:spPr>
          <a:xfrm>
            <a:off x="7537490" y="2714863"/>
            <a:ext cx="2491383"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System Compatibility</a:t>
            </a:r>
            <a:endParaRPr lang="en-US" sz="1923" dirty="0"/>
          </a:p>
        </p:txBody>
      </p:sp>
      <p:sp>
        <p:nvSpPr>
          <p:cNvPr id="10" name="Text 5"/>
          <p:cNvSpPr/>
          <p:nvPr/>
        </p:nvSpPr>
        <p:spPr>
          <a:xfrm>
            <a:off x="7537490" y="313717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Ensuring seamless integration with existing file system architectures and minimizing disruption to current workflows.</a:t>
            </a:r>
            <a:endParaRPr lang="en-US" sz="1538" dirty="0"/>
          </a:p>
        </p:txBody>
      </p:sp>
      <p:sp>
        <p:nvSpPr>
          <p:cNvPr id="11" name="Shape 6"/>
          <p:cNvSpPr/>
          <p:nvPr/>
        </p:nvSpPr>
        <p:spPr>
          <a:xfrm>
            <a:off x="6243340" y="4372451"/>
            <a:ext cx="439460" cy="439460"/>
          </a:xfrm>
          <a:prstGeom prst="roundRect">
            <a:avLst>
              <a:gd name="adj" fmla="val 8002"/>
            </a:avLst>
          </a:prstGeom>
          <a:solidFill>
            <a:srgbClr val="3A3B3C"/>
          </a:solidFill>
          <a:ln/>
        </p:spPr>
      </p:sp>
      <p:sp>
        <p:nvSpPr>
          <p:cNvPr id="12" name="Text 7"/>
          <p:cNvSpPr/>
          <p:nvPr/>
        </p:nvSpPr>
        <p:spPr>
          <a:xfrm>
            <a:off x="6373237" y="4445675"/>
            <a:ext cx="179546"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2</a:t>
            </a:r>
            <a:endParaRPr lang="en-US" sz="2307" dirty="0"/>
          </a:p>
        </p:txBody>
      </p:sp>
      <p:sp>
        <p:nvSpPr>
          <p:cNvPr id="13" name="Text 8"/>
          <p:cNvSpPr/>
          <p:nvPr/>
        </p:nvSpPr>
        <p:spPr>
          <a:xfrm>
            <a:off x="7537490" y="4348043"/>
            <a:ext cx="2441853"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Data Handling</a:t>
            </a:r>
            <a:endParaRPr lang="en-US" sz="1923" dirty="0"/>
          </a:p>
        </p:txBody>
      </p:sp>
      <p:sp>
        <p:nvSpPr>
          <p:cNvPr id="14" name="Text 9"/>
          <p:cNvSpPr/>
          <p:nvPr/>
        </p:nvSpPr>
        <p:spPr>
          <a:xfrm>
            <a:off x="7537490" y="477035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Efficient data preprocessing, feature extraction, and model training to optimize the SVM's performance on file system data.</a:t>
            </a:r>
            <a:endParaRPr lang="en-US" sz="1538" dirty="0"/>
          </a:p>
        </p:txBody>
      </p:sp>
      <p:sp>
        <p:nvSpPr>
          <p:cNvPr id="15" name="Shape 10"/>
          <p:cNvSpPr/>
          <p:nvPr/>
        </p:nvSpPr>
        <p:spPr>
          <a:xfrm>
            <a:off x="6243340" y="6005632"/>
            <a:ext cx="439460" cy="439460"/>
          </a:xfrm>
          <a:prstGeom prst="roundRect">
            <a:avLst>
              <a:gd name="adj" fmla="val 8002"/>
            </a:avLst>
          </a:prstGeom>
          <a:solidFill>
            <a:srgbClr val="3A3B3C"/>
          </a:solidFill>
          <a:ln/>
        </p:spPr>
      </p:sp>
      <p:sp>
        <p:nvSpPr>
          <p:cNvPr id="16" name="Text 11"/>
          <p:cNvSpPr/>
          <p:nvPr/>
        </p:nvSpPr>
        <p:spPr>
          <a:xfrm>
            <a:off x="6372165" y="6078855"/>
            <a:ext cx="181689" cy="293013"/>
          </a:xfrm>
          <a:prstGeom prst="rect">
            <a:avLst/>
          </a:prstGeom>
          <a:noFill/>
          <a:ln/>
        </p:spPr>
        <p:txBody>
          <a:bodyPr wrap="none" rtlCol="0" anchor="t"/>
          <a:lstStyle/>
          <a:p>
            <a:pPr marL="0" indent="0" algn="ctr">
              <a:lnSpc>
                <a:spcPts val="2307"/>
              </a:lnSpc>
              <a:buNone/>
            </a:pPr>
            <a:r>
              <a:rPr lang="en-US" sz="2307" dirty="0">
                <a:solidFill>
                  <a:srgbClr val="CFCBBF"/>
                </a:solidFill>
                <a:latin typeface="Prata" pitchFamily="34" charset="0"/>
                <a:ea typeface="Prata" pitchFamily="34" charset="-122"/>
                <a:cs typeface="Prata" pitchFamily="34" charset="-120"/>
              </a:rPr>
              <a:t>3</a:t>
            </a:r>
            <a:endParaRPr lang="en-US" sz="2307" dirty="0"/>
          </a:p>
        </p:txBody>
      </p:sp>
      <p:sp>
        <p:nvSpPr>
          <p:cNvPr id="17" name="Text 12"/>
          <p:cNvSpPr/>
          <p:nvPr/>
        </p:nvSpPr>
        <p:spPr>
          <a:xfrm>
            <a:off x="7537490" y="5981224"/>
            <a:ext cx="2960965" cy="305157"/>
          </a:xfrm>
          <a:prstGeom prst="rect">
            <a:avLst/>
          </a:prstGeom>
          <a:noFill/>
          <a:ln/>
        </p:spPr>
        <p:txBody>
          <a:bodyPr wrap="none" rtlCol="0" anchor="t"/>
          <a:lstStyle/>
          <a:p>
            <a:pPr marL="0" indent="0" algn="l">
              <a:lnSpc>
                <a:spcPts val="2403"/>
              </a:lnSpc>
              <a:buNone/>
            </a:pPr>
            <a:r>
              <a:rPr lang="en-US" sz="1923" dirty="0">
                <a:solidFill>
                  <a:srgbClr val="CFCBBF"/>
                </a:solidFill>
                <a:latin typeface="Prata" pitchFamily="34" charset="0"/>
                <a:ea typeface="Prata" pitchFamily="34" charset="-122"/>
                <a:cs typeface="Prata" pitchFamily="34" charset="-120"/>
              </a:rPr>
              <a:t>Scalability and Efficiency</a:t>
            </a:r>
            <a:endParaRPr lang="en-US" sz="1923" dirty="0"/>
          </a:p>
        </p:txBody>
      </p:sp>
      <p:sp>
        <p:nvSpPr>
          <p:cNvPr id="18" name="Text 13"/>
          <p:cNvSpPr/>
          <p:nvPr/>
        </p:nvSpPr>
        <p:spPr>
          <a:xfrm>
            <a:off x="7537490" y="6403538"/>
            <a:ext cx="6409253" cy="625078"/>
          </a:xfrm>
          <a:prstGeom prst="rect">
            <a:avLst/>
          </a:prstGeom>
          <a:noFill/>
          <a:ln/>
        </p:spPr>
        <p:txBody>
          <a:bodyPr wrap="square" rtlCol="0" anchor="t"/>
          <a:lstStyle/>
          <a:p>
            <a:pPr marL="0" indent="0" algn="l">
              <a:lnSpc>
                <a:spcPts val="2461"/>
              </a:lnSpc>
              <a:buNone/>
            </a:pPr>
            <a:r>
              <a:rPr lang="en-US" sz="1538" dirty="0">
                <a:solidFill>
                  <a:srgbClr val="CFCBBF"/>
                </a:solidFill>
                <a:latin typeface="Raleway" pitchFamily="34" charset="0"/>
                <a:ea typeface="Raleway" pitchFamily="34" charset="-122"/>
                <a:cs typeface="Raleway" pitchFamily="34" charset="-120"/>
              </a:rPr>
              <a:t>Designing a scalable SVM implementation that can handle large-scale file systems without compromising system responsiveness.</a:t>
            </a:r>
            <a:endParaRPr lang="en-US" sz="153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56223" y="2516862"/>
            <a:ext cx="4973836" cy="3195757"/>
          </a:xfrm>
          <a:prstGeom prst="rect">
            <a:avLst/>
          </a:prstGeom>
        </p:spPr>
      </p:pic>
      <p:sp>
        <p:nvSpPr>
          <p:cNvPr id="6" name="Text 1"/>
          <p:cNvSpPr/>
          <p:nvPr/>
        </p:nvSpPr>
        <p:spPr>
          <a:xfrm>
            <a:off x="6203871" y="663416"/>
            <a:ext cx="7709059" cy="1281113"/>
          </a:xfrm>
          <a:prstGeom prst="rect">
            <a:avLst/>
          </a:prstGeom>
          <a:noFill/>
          <a:ln/>
        </p:spPr>
        <p:txBody>
          <a:bodyPr wrap="square" rtlCol="0" anchor="t"/>
          <a:lstStyle/>
          <a:p>
            <a:pPr marL="0" indent="0">
              <a:lnSpc>
                <a:spcPts val="5044"/>
              </a:lnSpc>
              <a:buNone/>
            </a:pPr>
            <a:r>
              <a:rPr lang="en-US" sz="4035" dirty="0">
                <a:solidFill>
                  <a:srgbClr val="F2E782"/>
                </a:solidFill>
                <a:latin typeface="Prata" pitchFamily="34" charset="0"/>
                <a:ea typeface="Prata" pitchFamily="34" charset="-122"/>
                <a:cs typeface="Prata" pitchFamily="34" charset="-120"/>
              </a:rPr>
              <a:t>SVM Model Training and Optimization</a:t>
            </a:r>
            <a:endParaRPr lang="en-US" sz="4035" dirty="0"/>
          </a:p>
        </p:txBody>
      </p:sp>
      <p:pic>
        <p:nvPicPr>
          <p:cNvPr id="7" name="Image 3" descr="preencoded.png"/>
          <p:cNvPicPr>
            <a:picLocks noChangeAspect="1"/>
          </p:cNvPicPr>
          <p:nvPr/>
        </p:nvPicPr>
        <p:blipFill>
          <a:blip r:embed="rId6"/>
          <a:stretch>
            <a:fillRect/>
          </a:stretch>
        </p:blipFill>
        <p:spPr>
          <a:xfrm>
            <a:off x="6203871" y="2251948"/>
            <a:ext cx="1024890" cy="1639967"/>
          </a:xfrm>
          <a:prstGeom prst="rect">
            <a:avLst/>
          </a:prstGeom>
        </p:spPr>
      </p:pic>
      <p:sp>
        <p:nvSpPr>
          <p:cNvPr id="8" name="Text 2"/>
          <p:cNvSpPr/>
          <p:nvPr/>
        </p:nvSpPr>
        <p:spPr>
          <a:xfrm>
            <a:off x="7536180" y="2456855"/>
            <a:ext cx="2562463"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Kernel Selection</a:t>
            </a:r>
            <a:endParaRPr lang="en-US" sz="2018" dirty="0"/>
          </a:p>
        </p:txBody>
      </p:sp>
      <p:sp>
        <p:nvSpPr>
          <p:cNvPr id="9" name="Text 3"/>
          <p:cNvSpPr/>
          <p:nvPr/>
        </p:nvSpPr>
        <p:spPr>
          <a:xfrm>
            <a:off x="7536180" y="2900124"/>
            <a:ext cx="6376749" cy="656034"/>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Choosing the appropriate kernel function (linear, polynomial, RBF, etc.) to capture the underlying relationships in the file system data.</a:t>
            </a:r>
            <a:endParaRPr lang="en-US" sz="1614" dirty="0"/>
          </a:p>
        </p:txBody>
      </p:sp>
      <p:pic>
        <p:nvPicPr>
          <p:cNvPr id="10" name="Image 4" descr="preencoded.png"/>
          <p:cNvPicPr>
            <a:picLocks noChangeAspect="1"/>
          </p:cNvPicPr>
          <p:nvPr/>
        </p:nvPicPr>
        <p:blipFill>
          <a:blip r:embed="rId7"/>
          <a:stretch>
            <a:fillRect/>
          </a:stretch>
        </p:blipFill>
        <p:spPr>
          <a:xfrm>
            <a:off x="6203871" y="3891915"/>
            <a:ext cx="1024890" cy="1837134"/>
          </a:xfrm>
          <a:prstGeom prst="rect">
            <a:avLst/>
          </a:prstGeom>
        </p:spPr>
      </p:pic>
      <p:sp>
        <p:nvSpPr>
          <p:cNvPr id="11" name="Text 4"/>
          <p:cNvSpPr/>
          <p:nvPr/>
        </p:nvSpPr>
        <p:spPr>
          <a:xfrm>
            <a:off x="7536180" y="4096822"/>
            <a:ext cx="2992636"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Hyperparameter Tuning</a:t>
            </a:r>
            <a:endParaRPr lang="en-US" sz="2018" dirty="0"/>
          </a:p>
        </p:txBody>
      </p:sp>
      <p:sp>
        <p:nvSpPr>
          <p:cNvPr id="12" name="Text 5"/>
          <p:cNvSpPr/>
          <p:nvPr/>
        </p:nvSpPr>
        <p:spPr>
          <a:xfrm>
            <a:off x="7536180" y="4540091"/>
            <a:ext cx="6376749" cy="984052"/>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Optimizing SVM hyperparameters, such as the regularization parameter and kernel parameters, to achieve the best classification performance.</a:t>
            </a:r>
            <a:endParaRPr lang="en-US" sz="1614" dirty="0"/>
          </a:p>
        </p:txBody>
      </p:sp>
      <p:pic>
        <p:nvPicPr>
          <p:cNvPr id="13" name="Image 5" descr="preencoded.png"/>
          <p:cNvPicPr>
            <a:picLocks noChangeAspect="1"/>
          </p:cNvPicPr>
          <p:nvPr/>
        </p:nvPicPr>
        <p:blipFill>
          <a:blip r:embed="rId8"/>
          <a:stretch>
            <a:fillRect/>
          </a:stretch>
        </p:blipFill>
        <p:spPr>
          <a:xfrm>
            <a:off x="6203871" y="5729049"/>
            <a:ext cx="1024890" cy="1837134"/>
          </a:xfrm>
          <a:prstGeom prst="rect">
            <a:avLst/>
          </a:prstGeom>
        </p:spPr>
      </p:pic>
      <p:sp>
        <p:nvSpPr>
          <p:cNvPr id="14" name="Text 6"/>
          <p:cNvSpPr/>
          <p:nvPr/>
        </p:nvSpPr>
        <p:spPr>
          <a:xfrm>
            <a:off x="7536180" y="5933956"/>
            <a:ext cx="2562463" cy="320278"/>
          </a:xfrm>
          <a:prstGeom prst="rect">
            <a:avLst/>
          </a:prstGeom>
          <a:noFill/>
          <a:ln/>
        </p:spPr>
        <p:txBody>
          <a:bodyPr wrap="none" rtlCol="0" anchor="t"/>
          <a:lstStyle/>
          <a:p>
            <a:pPr marL="0" indent="0" algn="l">
              <a:lnSpc>
                <a:spcPts val="2522"/>
              </a:lnSpc>
              <a:buNone/>
            </a:pPr>
            <a:r>
              <a:rPr lang="en-US" sz="2018" dirty="0">
                <a:solidFill>
                  <a:srgbClr val="CFCBBF"/>
                </a:solidFill>
                <a:latin typeface="Prata" pitchFamily="34" charset="0"/>
                <a:ea typeface="Prata" pitchFamily="34" charset="-122"/>
                <a:cs typeface="Prata" pitchFamily="34" charset="-120"/>
              </a:rPr>
              <a:t>Cross-Validation</a:t>
            </a:r>
            <a:endParaRPr lang="en-US" sz="2018" dirty="0"/>
          </a:p>
        </p:txBody>
      </p:sp>
      <p:sp>
        <p:nvSpPr>
          <p:cNvPr id="15" name="Text 7"/>
          <p:cNvSpPr/>
          <p:nvPr/>
        </p:nvSpPr>
        <p:spPr>
          <a:xfrm>
            <a:off x="7536180" y="6377226"/>
            <a:ext cx="6376749" cy="984052"/>
          </a:xfrm>
          <a:prstGeom prst="rect">
            <a:avLst/>
          </a:prstGeom>
          <a:noFill/>
          <a:ln/>
        </p:spPr>
        <p:txBody>
          <a:bodyPr wrap="square" rtlCol="0" anchor="t"/>
          <a:lstStyle/>
          <a:p>
            <a:pPr marL="0" indent="0" algn="l">
              <a:lnSpc>
                <a:spcPts val="2583"/>
              </a:lnSpc>
              <a:buNone/>
            </a:pPr>
            <a:r>
              <a:rPr lang="en-US" sz="1614" dirty="0">
                <a:solidFill>
                  <a:srgbClr val="CFCBBF"/>
                </a:solidFill>
                <a:latin typeface="Raleway" pitchFamily="34" charset="0"/>
                <a:ea typeface="Raleway" pitchFamily="34" charset="-122"/>
                <a:cs typeface="Raleway" pitchFamily="34" charset="-120"/>
              </a:rPr>
              <a:t>Rigorously evaluating the SVM model's accuracy and generalization capabilities using techniques like k-fold cross-validation.</a:t>
            </a:r>
            <a:endParaRPr lang="en-US" sz="161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3462814"/>
            <a:ext cx="12597646" cy="708779"/>
          </a:xfrm>
          <a:prstGeom prst="rect">
            <a:avLst/>
          </a:prstGeom>
          <a:noFill/>
          <a:ln/>
        </p:spPr>
        <p:txBody>
          <a:bodyPr wrap="non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Integration of SVM in File System Architecture</a:t>
            </a:r>
            <a:endParaRPr lang="en-US" sz="4465" dirty="0"/>
          </a:p>
        </p:txBody>
      </p:sp>
      <p:pic>
        <p:nvPicPr>
          <p:cNvPr id="6" name="Image 2" descr="preencoded.png"/>
          <p:cNvPicPr>
            <a:picLocks noChangeAspect="1"/>
          </p:cNvPicPr>
          <p:nvPr/>
        </p:nvPicPr>
        <p:blipFill>
          <a:blip r:embed="rId5"/>
          <a:stretch>
            <a:fillRect/>
          </a:stretch>
        </p:blipFill>
        <p:spPr>
          <a:xfrm>
            <a:off x="793790" y="4511754"/>
            <a:ext cx="566976" cy="566976"/>
          </a:xfrm>
          <a:prstGeom prst="rect">
            <a:avLst/>
          </a:prstGeom>
        </p:spPr>
      </p:pic>
      <p:sp>
        <p:nvSpPr>
          <p:cNvPr id="7" name="Text 2"/>
          <p:cNvSpPr/>
          <p:nvPr/>
        </p:nvSpPr>
        <p:spPr>
          <a:xfrm>
            <a:off x="793790" y="5305544"/>
            <a:ext cx="2835235" cy="354330"/>
          </a:xfrm>
          <a:prstGeom prst="rect">
            <a:avLst/>
          </a:prstGeom>
          <a:noFill/>
          <a:ln/>
        </p:spPr>
        <p:txBody>
          <a:bodyPr wrap="non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File Classification</a:t>
            </a:r>
            <a:endParaRPr lang="en-US" sz="2233" dirty="0"/>
          </a:p>
        </p:txBody>
      </p:sp>
      <p:sp>
        <p:nvSpPr>
          <p:cNvPr id="8" name="Text 3"/>
          <p:cNvSpPr/>
          <p:nvPr/>
        </p:nvSpPr>
        <p:spPr>
          <a:xfrm>
            <a:off x="793790" y="5795963"/>
            <a:ext cx="3005495"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Applying SVM models to categorize files based on content, metadata, or access patterns.</a:t>
            </a:r>
            <a:endParaRPr lang="en-US" sz="1786" dirty="0"/>
          </a:p>
        </p:txBody>
      </p:sp>
      <p:pic>
        <p:nvPicPr>
          <p:cNvPr id="9" name="Image 3" descr="preencoded.png"/>
          <p:cNvPicPr>
            <a:picLocks noChangeAspect="1"/>
          </p:cNvPicPr>
          <p:nvPr/>
        </p:nvPicPr>
        <p:blipFill>
          <a:blip r:embed="rId6"/>
          <a:stretch>
            <a:fillRect/>
          </a:stretch>
        </p:blipFill>
        <p:spPr>
          <a:xfrm>
            <a:off x="4139446" y="4511754"/>
            <a:ext cx="566976" cy="566976"/>
          </a:xfrm>
          <a:prstGeom prst="rect">
            <a:avLst/>
          </a:prstGeom>
        </p:spPr>
      </p:pic>
      <p:sp>
        <p:nvSpPr>
          <p:cNvPr id="10" name="Text 4"/>
          <p:cNvSpPr/>
          <p:nvPr/>
        </p:nvSpPr>
        <p:spPr>
          <a:xfrm>
            <a:off x="4139446" y="5305544"/>
            <a:ext cx="2835235" cy="354330"/>
          </a:xfrm>
          <a:prstGeom prst="rect">
            <a:avLst/>
          </a:prstGeom>
          <a:noFill/>
          <a:ln/>
        </p:spPr>
        <p:txBody>
          <a:bodyPr wrap="non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Anomaly Detection</a:t>
            </a:r>
            <a:endParaRPr lang="en-US" sz="2233" dirty="0"/>
          </a:p>
        </p:txBody>
      </p:sp>
      <p:sp>
        <p:nvSpPr>
          <p:cNvPr id="11" name="Text 5"/>
          <p:cNvSpPr/>
          <p:nvPr/>
        </p:nvSpPr>
        <p:spPr>
          <a:xfrm>
            <a:off x="4139446" y="579596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Leveraging SVM-powered anomaly detection to identify and flag suspicious file activities.</a:t>
            </a:r>
            <a:endParaRPr lang="en-US" sz="1786" dirty="0"/>
          </a:p>
        </p:txBody>
      </p:sp>
      <p:pic>
        <p:nvPicPr>
          <p:cNvPr id="12" name="Image 4" descr="preencoded.png"/>
          <p:cNvPicPr>
            <a:picLocks noChangeAspect="1"/>
          </p:cNvPicPr>
          <p:nvPr/>
        </p:nvPicPr>
        <p:blipFill>
          <a:blip r:embed="rId7"/>
          <a:stretch>
            <a:fillRect/>
          </a:stretch>
        </p:blipFill>
        <p:spPr>
          <a:xfrm>
            <a:off x="7485221" y="4511754"/>
            <a:ext cx="566976" cy="566976"/>
          </a:xfrm>
          <a:prstGeom prst="rect">
            <a:avLst/>
          </a:prstGeom>
        </p:spPr>
      </p:pic>
      <p:sp>
        <p:nvSpPr>
          <p:cNvPr id="13" name="Text 6"/>
          <p:cNvSpPr/>
          <p:nvPr/>
        </p:nvSpPr>
        <p:spPr>
          <a:xfrm>
            <a:off x="7485221" y="5305544"/>
            <a:ext cx="3005614" cy="708660"/>
          </a:xfrm>
          <a:prstGeom prst="rect">
            <a:avLst/>
          </a:prstGeom>
          <a:noFill/>
          <a:ln/>
        </p:spPr>
        <p:txBody>
          <a:bodyPr wrap="squar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Performance Optimization</a:t>
            </a:r>
            <a:endParaRPr lang="en-US" sz="2233" dirty="0"/>
          </a:p>
        </p:txBody>
      </p:sp>
      <p:sp>
        <p:nvSpPr>
          <p:cNvPr id="14" name="Text 7"/>
          <p:cNvSpPr/>
          <p:nvPr/>
        </p:nvSpPr>
        <p:spPr>
          <a:xfrm>
            <a:off x="7485221" y="615029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Using SVM-based predictive models to optimize resource allocation and file system performance.</a:t>
            </a:r>
            <a:endParaRPr lang="en-US" sz="1786" dirty="0"/>
          </a:p>
        </p:txBody>
      </p:sp>
      <p:pic>
        <p:nvPicPr>
          <p:cNvPr id="15" name="Image 5" descr="preencoded.png"/>
          <p:cNvPicPr>
            <a:picLocks noChangeAspect="1"/>
          </p:cNvPicPr>
          <p:nvPr/>
        </p:nvPicPr>
        <p:blipFill>
          <a:blip r:embed="rId5"/>
          <a:stretch>
            <a:fillRect/>
          </a:stretch>
        </p:blipFill>
        <p:spPr>
          <a:xfrm>
            <a:off x="10830997" y="4511754"/>
            <a:ext cx="566976" cy="566976"/>
          </a:xfrm>
          <a:prstGeom prst="rect">
            <a:avLst/>
          </a:prstGeom>
        </p:spPr>
      </p:pic>
      <p:sp>
        <p:nvSpPr>
          <p:cNvPr id="16" name="Text 8"/>
          <p:cNvSpPr/>
          <p:nvPr/>
        </p:nvSpPr>
        <p:spPr>
          <a:xfrm>
            <a:off x="10830997" y="5305544"/>
            <a:ext cx="3005614" cy="708660"/>
          </a:xfrm>
          <a:prstGeom prst="rect">
            <a:avLst/>
          </a:prstGeom>
          <a:noFill/>
          <a:ln/>
        </p:spPr>
        <p:txBody>
          <a:bodyPr wrap="square" rtlCol="0" anchor="t"/>
          <a:lstStyle/>
          <a:p>
            <a:pPr marL="0" indent="0" algn="l">
              <a:lnSpc>
                <a:spcPts val="2791"/>
              </a:lnSpc>
              <a:buNone/>
            </a:pPr>
            <a:r>
              <a:rPr lang="en-US" sz="2233" dirty="0">
                <a:solidFill>
                  <a:srgbClr val="CFCBBF"/>
                </a:solidFill>
                <a:latin typeface="Prata" pitchFamily="34" charset="0"/>
                <a:ea typeface="Prata" pitchFamily="34" charset="-122"/>
                <a:cs typeface="Prata" pitchFamily="34" charset="-120"/>
              </a:rPr>
              <a:t>Automated Workflows</a:t>
            </a:r>
            <a:endParaRPr lang="en-US" sz="2233" dirty="0"/>
          </a:p>
        </p:txBody>
      </p:sp>
      <p:sp>
        <p:nvSpPr>
          <p:cNvPr id="17" name="Text 9"/>
          <p:cNvSpPr/>
          <p:nvPr/>
        </p:nvSpPr>
        <p:spPr>
          <a:xfrm>
            <a:off x="10830997" y="6150293"/>
            <a:ext cx="3005614" cy="1451610"/>
          </a:xfrm>
          <a:prstGeom prst="rect">
            <a:avLst/>
          </a:prstGeom>
          <a:noFill/>
          <a:ln/>
        </p:spPr>
        <p:txBody>
          <a:bodyPr wrap="square" rtlCol="0" anchor="t"/>
          <a:lstStyle/>
          <a:p>
            <a:pPr marL="0" indent="0" algn="l">
              <a:lnSpc>
                <a:spcPts val="2858"/>
              </a:lnSpc>
              <a:buNone/>
            </a:pPr>
            <a:r>
              <a:rPr lang="en-US" sz="1786" dirty="0">
                <a:solidFill>
                  <a:srgbClr val="CFCBBF"/>
                </a:solidFill>
                <a:latin typeface="Raleway" pitchFamily="34" charset="0"/>
                <a:ea typeface="Raleway" pitchFamily="34" charset="-122"/>
                <a:cs typeface="Raleway" pitchFamily="34" charset="-120"/>
              </a:rPr>
              <a:t>Integrating SVM models into file system workflows to automate data management and organization tasks.</a:t>
            </a:r>
            <a:endParaRPr lang="en-US" sz="178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83488" y="1790343"/>
            <a:ext cx="4919305" cy="4648795"/>
          </a:xfrm>
          <a:prstGeom prst="rect">
            <a:avLst/>
          </a:prstGeom>
        </p:spPr>
      </p:pic>
      <p:sp>
        <p:nvSpPr>
          <p:cNvPr id="6" name="Text 1"/>
          <p:cNvSpPr/>
          <p:nvPr/>
        </p:nvSpPr>
        <p:spPr>
          <a:xfrm>
            <a:off x="6280190" y="1239560"/>
            <a:ext cx="7556421" cy="1417558"/>
          </a:xfrm>
          <a:prstGeom prst="rect">
            <a:avLst/>
          </a:prstGeom>
          <a:noFill/>
          <a:ln/>
        </p:spPr>
        <p:txBody>
          <a:bodyPr wrap="squar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Performance Evaluation and Benchmarking</a:t>
            </a:r>
            <a:endParaRPr lang="en-US" sz="4465" dirty="0"/>
          </a:p>
        </p:txBody>
      </p:sp>
      <p:sp>
        <p:nvSpPr>
          <p:cNvPr id="7" name="Shape 2"/>
          <p:cNvSpPr/>
          <p:nvPr/>
        </p:nvSpPr>
        <p:spPr>
          <a:xfrm>
            <a:off x="6280190" y="2997279"/>
            <a:ext cx="7556421" cy="3992642"/>
          </a:xfrm>
          <a:prstGeom prst="roundRect">
            <a:avLst>
              <a:gd name="adj" fmla="val 1023"/>
            </a:avLst>
          </a:prstGeom>
          <a:noFill/>
          <a:ln w="7620">
            <a:solidFill>
              <a:srgbClr val="FFFFFF">
                <a:alpha val="24000"/>
              </a:srgbClr>
            </a:solidFill>
            <a:prstDash val="solid"/>
          </a:ln>
        </p:spPr>
      </p:sp>
      <p:sp>
        <p:nvSpPr>
          <p:cNvPr id="8" name="Shape 3"/>
          <p:cNvSpPr/>
          <p:nvPr/>
        </p:nvSpPr>
        <p:spPr>
          <a:xfrm>
            <a:off x="6287810" y="3004899"/>
            <a:ext cx="7540347" cy="650319"/>
          </a:xfrm>
          <a:prstGeom prst="rect">
            <a:avLst/>
          </a:prstGeom>
          <a:solidFill>
            <a:srgbClr val="FFFFFF">
              <a:alpha val="4000"/>
            </a:srgbClr>
          </a:solidFill>
          <a:ln/>
        </p:spPr>
      </p:sp>
      <p:sp>
        <p:nvSpPr>
          <p:cNvPr id="9" name="Text 4"/>
          <p:cNvSpPr/>
          <p:nvPr/>
        </p:nvSpPr>
        <p:spPr>
          <a:xfrm>
            <a:off x="6515457" y="314860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Metric</a:t>
            </a:r>
            <a:endParaRPr lang="en-US" sz="1786" dirty="0"/>
          </a:p>
        </p:txBody>
      </p:sp>
      <p:sp>
        <p:nvSpPr>
          <p:cNvPr id="10" name="Text 5"/>
          <p:cNvSpPr/>
          <p:nvPr/>
        </p:nvSpPr>
        <p:spPr>
          <a:xfrm>
            <a:off x="9032438" y="314860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Baseline</a:t>
            </a:r>
            <a:endParaRPr lang="en-US" sz="1786" dirty="0"/>
          </a:p>
        </p:txBody>
      </p:sp>
      <p:sp>
        <p:nvSpPr>
          <p:cNvPr id="11" name="Text 6"/>
          <p:cNvSpPr/>
          <p:nvPr/>
        </p:nvSpPr>
        <p:spPr>
          <a:xfrm>
            <a:off x="11545610" y="314860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SVM-Integrated</a:t>
            </a:r>
            <a:endParaRPr lang="en-US" sz="1786" dirty="0"/>
          </a:p>
        </p:txBody>
      </p:sp>
      <p:sp>
        <p:nvSpPr>
          <p:cNvPr id="12" name="Shape 7"/>
          <p:cNvSpPr/>
          <p:nvPr/>
        </p:nvSpPr>
        <p:spPr>
          <a:xfrm>
            <a:off x="6287810" y="3655219"/>
            <a:ext cx="7540347" cy="1013222"/>
          </a:xfrm>
          <a:prstGeom prst="rect">
            <a:avLst/>
          </a:prstGeom>
          <a:solidFill>
            <a:srgbClr val="000000">
              <a:alpha val="4000"/>
            </a:srgbClr>
          </a:solidFill>
          <a:ln/>
        </p:spPr>
      </p:sp>
      <p:sp>
        <p:nvSpPr>
          <p:cNvPr id="13" name="Text 8"/>
          <p:cNvSpPr/>
          <p:nvPr/>
        </p:nvSpPr>
        <p:spPr>
          <a:xfrm>
            <a:off x="6515457" y="3798927"/>
            <a:ext cx="2055733"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Classification Accuracy</a:t>
            </a:r>
            <a:endParaRPr lang="en-US" sz="1786" dirty="0"/>
          </a:p>
        </p:txBody>
      </p:sp>
      <p:sp>
        <p:nvSpPr>
          <p:cNvPr id="14" name="Text 9"/>
          <p:cNvSpPr/>
          <p:nvPr/>
        </p:nvSpPr>
        <p:spPr>
          <a:xfrm>
            <a:off x="9032438" y="3798927"/>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85%</a:t>
            </a:r>
            <a:endParaRPr lang="en-US" sz="1786" dirty="0"/>
          </a:p>
        </p:txBody>
      </p:sp>
      <p:sp>
        <p:nvSpPr>
          <p:cNvPr id="15" name="Text 10"/>
          <p:cNvSpPr/>
          <p:nvPr/>
        </p:nvSpPr>
        <p:spPr>
          <a:xfrm>
            <a:off x="11545610" y="3798927"/>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92%</a:t>
            </a:r>
            <a:endParaRPr lang="en-US" sz="1786" dirty="0"/>
          </a:p>
        </p:txBody>
      </p:sp>
      <p:sp>
        <p:nvSpPr>
          <p:cNvPr id="16" name="Shape 11"/>
          <p:cNvSpPr/>
          <p:nvPr/>
        </p:nvSpPr>
        <p:spPr>
          <a:xfrm>
            <a:off x="6287810" y="4668441"/>
            <a:ext cx="7540347" cy="650319"/>
          </a:xfrm>
          <a:prstGeom prst="rect">
            <a:avLst/>
          </a:prstGeom>
          <a:solidFill>
            <a:srgbClr val="FFFFFF">
              <a:alpha val="4000"/>
            </a:srgbClr>
          </a:solidFill>
          <a:ln/>
        </p:spPr>
      </p:sp>
      <p:sp>
        <p:nvSpPr>
          <p:cNvPr id="17" name="Text 12"/>
          <p:cNvSpPr/>
          <p:nvPr/>
        </p:nvSpPr>
        <p:spPr>
          <a:xfrm>
            <a:off x="6515457" y="4812149"/>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File Retrieval Time</a:t>
            </a:r>
            <a:endParaRPr lang="en-US" sz="1786" dirty="0"/>
          </a:p>
        </p:txBody>
      </p:sp>
      <p:sp>
        <p:nvSpPr>
          <p:cNvPr id="18" name="Text 13"/>
          <p:cNvSpPr/>
          <p:nvPr/>
        </p:nvSpPr>
        <p:spPr>
          <a:xfrm>
            <a:off x="9032438" y="4812149"/>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0.5 seconds</a:t>
            </a:r>
            <a:endParaRPr lang="en-US" sz="1786" dirty="0"/>
          </a:p>
        </p:txBody>
      </p:sp>
      <p:sp>
        <p:nvSpPr>
          <p:cNvPr id="19" name="Text 14"/>
          <p:cNvSpPr/>
          <p:nvPr/>
        </p:nvSpPr>
        <p:spPr>
          <a:xfrm>
            <a:off x="11545610" y="4812149"/>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0.3 seconds</a:t>
            </a:r>
            <a:endParaRPr lang="en-US" sz="1786" dirty="0"/>
          </a:p>
        </p:txBody>
      </p:sp>
      <p:sp>
        <p:nvSpPr>
          <p:cNvPr id="20" name="Shape 15"/>
          <p:cNvSpPr/>
          <p:nvPr/>
        </p:nvSpPr>
        <p:spPr>
          <a:xfrm>
            <a:off x="6287810" y="5318760"/>
            <a:ext cx="7540347" cy="650319"/>
          </a:xfrm>
          <a:prstGeom prst="rect">
            <a:avLst/>
          </a:prstGeom>
          <a:solidFill>
            <a:srgbClr val="000000">
              <a:alpha val="4000"/>
            </a:srgbClr>
          </a:solidFill>
          <a:ln/>
        </p:spPr>
      </p:sp>
      <p:sp>
        <p:nvSpPr>
          <p:cNvPr id="21" name="Text 16"/>
          <p:cNvSpPr/>
          <p:nvPr/>
        </p:nvSpPr>
        <p:spPr>
          <a:xfrm>
            <a:off x="6515457" y="546246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Storage Utilization</a:t>
            </a:r>
            <a:endParaRPr lang="en-US" sz="1786" dirty="0"/>
          </a:p>
        </p:txBody>
      </p:sp>
      <p:sp>
        <p:nvSpPr>
          <p:cNvPr id="22" name="Text 17"/>
          <p:cNvSpPr/>
          <p:nvPr/>
        </p:nvSpPr>
        <p:spPr>
          <a:xfrm>
            <a:off x="9032438" y="546246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75%</a:t>
            </a:r>
            <a:endParaRPr lang="en-US" sz="1786" dirty="0"/>
          </a:p>
        </p:txBody>
      </p:sp>
      <p:sp>
        <p:nvSpPr>
          <p:cNvPr id="23" name="Text 18"/>
          <p:cNvSpPr/>
          <p:nvPr/>
        </p:nvSpPr>
        <p:spPr>
          <a:xfrm>
            <a:off x="11545610" y="546246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68%</a:t>
            </a:r>
            <a:endParaRPr lang="en-US" sz="1786" dirty="0"/>
          </a:p>
        </p:txBody>
      </p:sp>
      <p:sp>
        <p:nvSpPr>
          <p:cNvPr id="24" name="Shape 19"/>
          <p:cNvSpPr/>
          <p:nvPr/>
        </p:nvSpPr>
        <p:spPr>
          <a:xfrm>
            <a:off x="6287810" y="5969079"/>
            <a:ext cx="7540347" cy="1013222"/>
          </a:xfrm>
          <a:prstGeom prst="rect">
            <a:avLst/>
          </a:prstGeom>
          <a:solidFill>
            <a:srgbClr val="FFFFFF">
              <a:alpha val="4000"/>
            </a:srgbClr>
          </a:solidFill>
          <a:ln/>
        </p:spPr>
      </p:sp>
      <p:sp>
        <p:nvSpPr>
          <p:cNvPr id="25" name="Text 20"/>
          <p:cNvSpPr/>
          <p:nvPr/>
        </p:nvSpPr>
        <p:spPr>
          <a:xfrm>
            <a:off x="6515457" y="6112788"/>
            <a:ext cx="2055733" cy="725805"/>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Anomaly Detection Rate</a:t>
            </a:r>
            <a:endParaRPr lang="en-US" sz="1786" dirty="0"/>
          </a:p>
        </p:txBody>
      </p:sp>
      <p:sp>
        <p:nvSpPr>
          <p:cNvPr id="26" name="Text 21"/>
          <p:cNvSpPr/>
          <p:nvPr/>
        </p:nvSpPr>
        <p:spPr>
          <a:xfrm>
            <a:off x="9032438" y="6112788"/>
            <a:ext cx="205192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80%</a:t>
            </a:r>
            <a:endParaRPr lang="en-US" sz="1786" dirty="0"/>
          </a:p>
        </p:txBody>
      </p:sp>
      <p:sp>
        <p:nvSpPr>
          <p:cNvPr id="27" name="Text 22"/>
          <p:cNvSpPr/>
          <p:nvPr/>
        </p:nvSpPr>
        <p:spPr>
          <a:xfrm>
            <a:off x="11545610" y="6112788"/>
            <a:ext cx="2055733" cy="362903"/>
          </a:xfrm>
          <a:prstGeom prst="rect">
            <a:avLst/>
          </a:prstGeom>
          <a:noFill/>
          <a:ln/>
        </p:spPr>
        <p:txBody>
          <a:bodyPr wrap="non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90%</a:t>
            </a:r>
            <a:endParaRPr lang="en-US" sz="178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4282083"/>
            <a:ext cx="9249728" cy="708779"/>
          </a:xfrm>
          <a:prstGeom prst="rect">
            <a:avLst/>
          </a:prstGeom>
          <a:noFill/>
          <a:ln/>
        </p:spPr>
        <p:txBody>
          <a:bodyPr wrap="none" rtlCol="0" anchor="t"/>
          <a:lstStyle/>
          <a:p>
            <a:pPr marL="0" indent="0">
              <a:lnSpc>
                <a:spcPts val="5581"/>
              </a:lnSpc>
              <a:buNone/>
            </a:pPr>
            <a:r>
              <a:rPr lang="en-US" sz="4465" dirty="0">
                <a:solidFill>
                  <a:srgbClr val="F2E782"/>
                </a:solidFill>
                <a:latin typeface="Prata" pitchFamily="34" charset="0"/>
                <a:ea typeface="Prata" pitchFamily="34" charset="-122"/>
                <a:cs typeface="Prata" pitchFamily="34" charset="-120"/>
              </a:rPr>
              <a:t>Conclusion and Future Directions</a:t>
            </a:r>
            <a:endParaRPr lang="en-US" sz="4465" dirty="0"/>
          </a:p>
        </p:txBody>
      </p:sp>
      <p:sp>
        <p:nvSpPr>
          <p:cNvPr id="6" name="Text 2"/>
          <p:cNvSpPr/>
          <p:nvPr/>
        </p:nvSpPr>
        <p:spPr>
          <a:xfrm>
            <a:off x="793790" y="5331023"/>
            <a:ext cx="13042821"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This presentation has explored the integration of Support Vector Machine (SVM) algorithms into operating system file systems, highlighting the potential benefits in terms of improved data classification, enhanced security, and optimized resource utilization. As the field of machine learning continues to evolve, further research and development in this area could lead to even more advanced file system management capabilities.</a:t>
            </a:r>
            <a:endParaRPr lang="en-US" sz="178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579</Words>
  <Application>Microsoft Office PowerPoint</Application>
  <PresentationFormat>Custom</PresentationFormat>
  <Paragraphs>79</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Prata</vt:lpstr>
      <vt:lpstr>Raleway</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Madhavan Dodda</cp:lastModifiedBy>
  <cp:revision>2</cp:revision>
  <dcterms:created xsi:type="dcterms:W3CDTF">2024-07-30T06:54:08Z</dcterms:created>
  <dcterms:modified xsi:type="dcterms:W3CDTF">2024-07-30T08:26:12Z</dcterms:modified>
</cp:coreProperties>
</file>